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1" r:id="rId2"/>
    <p:sldId id="11090611" r:id="rId3"/>
    <p:sldId id="11090606" r:id="rId4"/>
    <p:sldId id="11090619" r:id="rId5"/>
    <p:sldId id="11090617" r:id="rId6"/>
    <p:sldId id="11090614" r:id="rId7"/>
    <p:sldId id="11090618" r:id="rId8"/>
    <p:sldId id="11090615" r:id="rId9"/>
    <p:sldId id="11090620" r:id="rId10"/>
    <p:sldId id="11090621" r:id="rId11"/>
    <p:sldId id="11090616" r:id="rId12"/>
  </p:sldIdLst>
  <p:sldSz cx="12198350" cy="6859588"/>
  <p:notesSz cx="6858000" cy="9144000"/>
  <p:custDataLst>
    <p:tags r:id="rId15"/>
  </p:custDataLst>
  <p:defaultTextStyle>
    <a:defPPr>
      <a:defRPr lang="zh-CN"/>
    </a:defPPr>
    <a:lvl1pPr marL="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83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  <p:cmAuthor id="2" name="wk" initials="w" lastIdx="2" clrIdx="1"/>
  <p:cmAuthor id="3" name="15630" initials="1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276AA"/>
    <a:srgbClr val="7B92B0"/>
    <a:srgbClr val="DCE6F2"/>
    <a:srgbClr val="005DA2"/>
    <a:srgbClr val="4F80BD"/>
    <a:srgbClr val="8685B9"/>
    <a:srgbClr val="5EA1BF"/>
    <a:srgbClr val="5268A5"/>
    <a:srgbClr val="83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4" autoAdjust="0"/>
    <p:restoredTop sz="96860" autoAdjust="0"/>
  </p:normalViewPr>
  <p:slideViewPr>
    <p:cSldViewPr>
      <p:cViewPr varScale="1">
        <p:scale>
          <a:sx n="110" d="100"/>
          <a:sy n="110" d="100"/>
        </p:scale>
        <p:origin x="540" y="78"/>
      </p:cViewPr>
      <p:guideLst>
        <p:guide orient="horz" pos="1616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83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回答三个问题：培养什么人，怎么培养的，结果怎么样。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0E0E2-7263-44C4-AAA9-733DBA7BD2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回答三个问题：培养什么人，怎么培养的，结果怎么样。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0E0E2-7263-44C4-AAA9-733DBA7BD2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85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回答三个问题：培养什么人，怎么培养的，结果怎么样。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0E0E2-7263-44C4-AAA9-733DBA7BD2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19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回答三个问题：培养什么人，怎么培养的，结果怎么样。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0E0E2-7263-44C4-AAA9-733DBA7BD2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4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3"/>
          <p:cNvSpPr txBox="1"/>
          <p:nvPr userDrawn="1"/>
        </p:nvSpPr>
        <p:spPr>
          <a:xfrm>
            <a:off x="502645" y="138524"/>
            <a:ext cx="3688805" cy="558075"/>
          </a:xfrm>
          <a:prstGeom prst="rect">
            <a:avLst/>
          </a:prstGeom>
        </p:spPr>
        <p:txBody>
          <a:bodyPr anchor="ctr"/>
          <a:lstStyle>
            <a:lvl1pPr marL="0" indent="0" algn="l" defTabSz="963930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kumimoji="1" lang="zh-CN" altLang="en-US" sz="2000" dirty="0">
              <a:solidFill>
                <a:srgbClr val="222222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766" y="138558"/>
            <a:ext cx="367341" cy="55820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421120" y="138558"/>
            <a:ext cx="66381" cy="5582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637" y="365210"/>
            <a:ext cx="10521077" cy="976352"/>
          </a:xfrm>
          <a:prstGeom prst="rect">
            <a:avLst/>
          </a:prstGeom>
        </p:spPr>
        <p:txBody>
          <a:bodyPr lIns="91472" tIns="45736" rIns="91472" bIns="45736"/>
          <a:lstStyle>
            <a:lvl1pPr>
              <a:defRPr sz="4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838637" y="1629594"/>
            <a:ext cx="10521077" cy="4548800"/>
          </a:xfrm>
          <a:prstGeom prst="rect">
            <a:avLst/>
          </a:prstGeom>
        </p:spPr>
        <p:txBody>
          <a:bodyPr lIns="91472" tIns="45736" rIns="91472" bIns="45736"/>
          <a:lstStyle>
            <a:lvl1pPr>
              <a:defRPr sz="4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3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>
            <a:off x="-139" y="138558"/>
            <a:ext cx="367341" cy="55820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410960" y="138558"/>
            <a:ext cx="66381" cy="5582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637" y="365210"/>
            <a:ext cx="10521077" cy="976352"/>
          </a:xfrm>
          <a:prstGeom prst="rect">
            <a:avLst/>
          </a:prstGeom>
        </p:spPr>
        <p:txBody>
          <a:bodyPr lIns="91472" tIns="45736" rIns="91472" bIns="45736"/>
          <a:lstStyle>
            <a:lvl1pPr>
              <a:defRPr sz="48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38637" y="1629594"/>
            <a:ext cx="10521077" cy="4548800"/>
          </a:xfrm>
          <a:prstGeom prst="rect">
            <a:avLst/>
          </a:prstGeom>
        </p:spPr>
        <p:txBody>
          <a:bodyPr lIns="91472" tIns="45736" rIns="91472" bIns="45736"/>
          <a:lstStyle>
            <a:lvl1pPr>
              <a:defRPr sz="4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3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5469"/>
            <a:ext cx="5389723" cy="639911"/>
          </a:xfrm>
          <a:prstGeom prst="rect">
            <a:avLst/>
          </a:prstGeom>
        </p:spPr>
        <p:txBody>
          <a:bodyPr lIns="121963" tIns="60981" rIns="121963" bIns="60981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835" indent="0">
              <a:buNone/>
              <a:defRPr sz="2400" b="1"/>
            </a:lvl3pPr>
            <a:lvl4pPr marL="1829435" indent="0">
              <a:buNone/>
              <a:defRPr sz="2100" b="1"/>
            </a:lvl4pPr>
            <a:lvl5pPr marL="2439035" indent="0">
              <a:buNone/>
              <a:defRPr sz="2100" b="1"/>
            </a:lvl5pPr>
            <a:lvl6pPr marL="3049270" indent="0">
              <a:buNone/>
              <a:defRPr sz="2100" b="1"/>
            </a:lvl6pPr>
            <a:lvl7pPr marL="3658870" indent="0">
              <a:buNone/>
              <a:defRPr sz="2100" b="1"/>
            </a:lvl7pPr>
            <a:lvl8pPr marL="4268470" indent="0">
              <a:buNone/>
              <a:defRPr sz="2100" b="1"/>
            </a:lvl8pPr>
            <a:lvl9pPr marL="4878705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5378"/>
            <a:ext cx="5389723" cy="3952203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594" y="1535469"/>
            <a:ext cx="5391840" cy="639911"/>
          </a:xfrm>
          <a:prstGeom prst="rect">
            <a:avLst/>
          </a:prstGeom>
        </p:spPr>
        <p:txBody>
          <a:bodyPr lIns="121963" tIns="60981" rIns="121963" bIns="60981"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835" indent="0">
              <a:buNone/>
              <a:defRPr sz="2400" b="1"/>
            </a:lvl3pPr>
            <a:lvl4pPr marL="1829435" indent="0">
              <a:buNone/>
              <a:defRPr sz="2100" b="1"/>
            </a:lvl4pPr>
            <a:lvl5pPr marL="2439035" indent="0">
              <a:buNone/>
              <a:defRPr sz="2100" b="1"/>
            </a:lvl5pPr>
            <a:lvl6pPr marL="3049270" indent="0">
              <a:buNone/>
              <a:defRPr sz="2100" b="1"/>
            </a:lvl6pPr>
            <a:lvl7pPr marL="3658870" indent="0">
              <a:buNone/>
              <a:defRPr sz="2100" b="1"/>
            </a:lvl7pPr>
            <a:lvl8pPr marL="4268470" indent="0">
              <a:buNone/>
              <a:defRPr sz="2100" b="1"/>
            </a:lvl8pPr>
            <a:lvl9pPr marL="4878705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594" y="2175378"/>
            <a:ext cx="5391840" cy="3952203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39" y="138558"/>
            <a:ext cx="367341" cy="55820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10960" y="138558"/>
            <a:ext cx="66381" cy="5582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1766" y="138558"/>
            <a:ext cx="367341" cy="55820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410960" y="138558"/>
            <a:ext cx="66381" cy="5582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637" y="365210"/>
            <a:ext cx="10521077" cy="976352"/>
          </a:xfrm>
          <a:prstGeom prst="rect">
            <a:avLst/>
          </a:prstGeom>
        </p:spPr>
        <p:txBody>
          <a:bodyPr lIns="91472" tIns="45736" rIns="91472" bIns="45736"/>
          <a:lstStyle>
            <a:lvl1pPr>
              <a:defRPr sz="4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838637" y="1629594"/>
            <a:ext cx="10521077" cy="4548800"/>
          </a:xfrm>
          <a:prstGeom prst="rect">
            <a:avLst/>
          </a:prstGeom>
        </p:spPr>
        <p:txBody>
          <a:bodyPr lIns="91472" tIns="45736" rIns="91472" bIns="45736"/>
          <a:lstStyle>
            <a:lvl1pPr>
              <a:defRPr sz="4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3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794" y="1122623"/>
            <a:ext cx="9148763" cy="238815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794" y="3602872"/>
            <a:ext cx="9148763" cy="1656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9435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636" y="6357822"/>
            <a:ext cx="2744629" cy="36521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0704" y="6357822"/>
            <a:ext cx="4116943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5085" y="6357822"/>
            <a:ext cx="2744629" cy="365210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9675">
        <p:random/>
      </p:transition>
    </mc:Choice>
    <mc:Fallback xmlns="">
      <p:transition spd="slow" advTm="29675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498"/>
            <a:ext cx="10978515" cy="4526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529"/>
            <a:ext cx="2846282" cy="365193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69" y="6357529"/>
            <a:ext cx="3862811" cy="3651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529"/>
            <a:ext cx="2846282" cy="365193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1766" y="138558"/>
            <a:ext cx="367341" cy="55820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421120" y="138558"/>
            <a:ext cx="66381" cy="5582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>
            <a:off x="-139" y="138558"/>
            <a:ext cx="367341" cy="55820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 userDrawn="1"/>
        </p:nvSpPr>
        <p:spPr>
          <a:xfrm>
            <a:off x="410960" y="138558"/>
            <a:ext cx="66381" cy="5582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637" y="365210"/>
            <a:ext cx="10521077" cy="976352"/>
          </a:xfrm>
          <a:prstGeom prst="rect">
            <a:avLst/>
          </a:prstGeom>
        </p:spPr>
        <p:txBody>
          <a:bodyPr lIns="91472" tIns="45736" rIns="91472" bIns="45736"/>
          <a:lstStyle>
            <a:lvl1pPr>
              <a:defRPr sz="4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38637" y="1629594"/>
            <a:ext cx="10521077" cy="4548800"/>
          </a:xfrm>
          <a:prstGeom prst="rect">
            <a:avLst/>
          </a:prstGeom>
        </p:spPr>
        <p:txBody>
          <a:bodyPr lIns="91472" tIns="45736" rIns="91472" bIns="45736"/>
          <a:lstStyle>
            <a:lvl1pPr>
              <a:defRPr sz="40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3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3"/>
          <p:cNvSpPr txBox="1"/>
          <p:nvPr userDrawn="1"/>
        </p:nvSpPr>
        <p:spPr>
          <a:xfrm>
            <a:off x="502645" y="138524"/>
            <a:ext cx="3688805" cy="558075"/>
          </a:xfrm>
          <a:prstGeom prst="rect">
            <a:avLst/>
          </a:prstGeom>
        </p:spPr>
        <p:txBody>
          <a:bodyPr anchor="ctr"/>
          <a:lstStyle>
            <a:lvl1pPr marL="0" indent="0" algn="l" defTabSz="963930" rtl="0" eaLnBrk="1" latinLnBrk="0" hangingPunct="1">
              <a:lnSpc>
                <a:spcPct val="90000"/>
              </a:lnSpc>
              <a:spcBef>
                <a:spcPts val="1055"/>
              </a:spcBef>
              <a:buFont typeface="Arial" panose="020B0604020202020204" pitchFamily="34" charset="0"/>
              <a:buNone/>
              <a:defRPr sz="295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393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kumimoji="1" lang="zh-CN" altLang="en-US" sz="2000" dirty="0">
              <a:solidFill>
                <a:srgbClr val="222222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139" y="138558"/>
            <a:ext cx="367341" cy="55820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410960" y="138558"/>
            <a:ext cx="66381" cy="5582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39" y="138558"/>
            <a:ext cx="367341" cy="558204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10960" y="138558"/>
            <a:ext cx="66381" cy="5582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85240">
              <a:defRPr/>
            </a:pPr>
            <a:endParaRPr kumimoji="1" lang="zh-CN" altLang="en-US" sz="1600" b="1" ker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1648" b="11648"/>
          <a:stretch>
            <a:fillRect/>
          </a:stretch>
        </p:blipFill>
        <p:spPr>
          <a:xfrm>
            <a:off x="8552557" y="0"/>
            <a:ext cx="3645793" cy="3860254"/>
          </a:xfrm>
          <a:prstGeom prst="rect">
            <a:avLst/>
          </a:prstGeom>
          <a:solidFill>
            <a:schemeClr val="bg1"/>
          </a:solidFill>
          <a:effectLst>
            <a:reflection stA="78000" endPos="9000" dist="50800" dir="5400000" sy="-100000" algn="bl" rotWithShape="0"/>
            <a:softEdge rad="5461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</p:sldLayoutIdLst>
  <p:txStyles>
    <p:titleStyle>
      <a:lvl1pPr algn="ctr" defTabSz="121983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235" indent="-3810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63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23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47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07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670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90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505" indent="-304800" algn="l" defTabSz="12198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83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3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3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27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7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470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algn="l" defTabSz="12198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1648" b="11648"/>
          <a:stretch>
            <a:fillRect/>
          </a:stretch>
        </p:blipFill>
        <p:spPr>
          <a:xfrm>
            <a:off x="5966085" y="0"/>
            <a:ext cx="6476996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reflection stA="78000" endPos="9000" dist="50800" dir="5400000" sy="-100000" algn="bl" rotWithShape="0"/>
            <a:softEdge rad="546100"/>
          </a:effectLst>
        </p:spPr>
      </p:pic>
      <p:sp>
        <p:nvSpPr>
          <p:cNvPr id="18" name="TextBox 17"/>
          <p:cNvSpPr txBox="1"/>
          <p:nvPr/>
        </p:nvSpPr>
        <p:spPr>
          <a:xfrm>
            <a:off x="5307087" y="4376489"/>
            <a:ext cx="6336704" cy="1080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indent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ea typeface="仿宋_GB2312" pitchFamily="49" charset="-122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ea typeface="宋体" panose="02010600030101010101" pitchFamily="2" charset="-122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ea typeface="宋体" panose="02010600030101010101" pitchFamily="2" charset="-122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ea typeface="宋体" panose="02010600030101010101" pitchFamily="2" charset="-122"/>
              </a:defRPr>
            </a:lvl9pPr>
          </a:lstStyle>
          <a:p>
            <a:pPr marL="0" marR="0" lvl="0" indent="0" algn="ctr" defTabSz="121983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21983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申请人：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21983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tx2"/>
                </a:solidFill>
              </a:rPr>
              <a:t>导    师：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marL="0" marR="0" lvl="0" indent="0" algn="ctr" defTabSz="121983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    间：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0623" y="1804037"/>
            <a:ext cx="9937104" cy="2177873"/>
          </a:xfrm>
          <a:prstGeom prst="rect">
            <a:avLst/>
          </a:prstGeom>
          <a:noFill/>
        </p:spPr>
        <p:txBody>
          <a:bodyPr wrap="square" lIns="91472" tIns="45736" rIns="91472" bIns="45736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800" dirty="0">
                <a:solidFill>
                  <a:schemeClr val="tx2"/>
                </a:solidFill>
                <a:latin typeface="微软雅黑" panose="020B0503020204020204" pitchFamily="34" charset="-122"/>
                <a:cs typeface="+mn-cs"/>
                <a:sym typeface="+mn-ea"/>
              </a:rPr>
              <a:t>2021</a:t>
            </a:r>
            <a:r>
              <a:rPr lang="zh-CN" altLang="en-US" sz="4800" dirty="0">
                <a:solidFill>
                  <a:schemeClr val="tx2"/>
                </a:solidFill>
                <a:latin typeface="微软雅黑" panose="020B0503020204020204" pitchFamily="34" charset="-122"/>
                <a:cs typeface="+mn-cs"/>
                <a:sym typeface="+mn-ea"/>
              </a:rPr>
              <a:t>年系统科学学院</a:t>
            </a:r>
          </a:p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2"/>
                </a:solidFill>
                <a:latin typeface="微软雅黑" panose="020B0503020204020204" pitchFamily="34" charset="-122"/>
                <a:cs typeface="+mn-cs"/>
                <a:sym typeface="+mn-ea"/>
              </a:rPr>
              <a:t>国家奖学金（博士</a:t>
            </a:r>
            <a:r>
              <a:rPr lang="en-US" altLang="zh-CN" sz="4800" dirty="0">
                <a:solidFill>
                  <a:schemeClr val="tx2"/>
                </a:solidFill>
                <a:latin typeface="微软雅黑" panose="020B0503020204020204" pitchFamily="34" charset="-122"/>
                <a:cs typeface="+mn-cs"/>
                <a:sym typeface="+mn-ea"/>
              </a:rPr>
              <a:t>/</a:t>
            </a:r>
            <a:r>
              <a:rPr lang="zh-CN" altLang="en-US" sz="4800" dirty="0">
                <a:solidFill>
                  <a:schemeClr val="tx2"/>
                </a:solidFill>
                <a:latin typeface="微软雅黑" panose="020B0503020204020204" pitchFamily="34" charset="-122"/>
                <a:cs typeface="+mn-cs"/>
                <a:sym typeface="+mn-ea"/>
              </a:rPr>
              <a:t>硕士）答辩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6405350"/>
            <a:ext cx="12198350" cy="461665"/>
          </a:xfrm>
          <a:prstGeom prst="rect">
            <a:avLst/>
          </a:prstGeom>
          <a:solidFill>
            <a:schemeClr val="bg1">
              <a:lumMod val="8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" y="12464"/>
            <a:ext cx="2196257" cy="8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814070" y="117426"/>
            <a:ext cx="10763050" cy="74803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lIns="91469" tIns="45736" rIns="91469" bIns="45736">
            <a:spAutoFit/>
          </a:bodyPr>
          <a:lstStyle/>
          <a:p>
            <a:r>
              <a:rPr kumimoji="1" lang="zh-CN" altLang="en-US" sz="4270" b="1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社会活动情况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636" y="1224903"/>
            <a:ext cx="10521077" cy="4548800"/>
          </a:xfrm>
        </p:spPr>
        <p:txBody>
          <a:bodyPr/>
          <a:lstStyle/>
          <a:p>
            <a:endParaRPr lang="en-US" altLang="zh-CN" sz="2000" dirty="0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93" y="6086719"/>
            <a:ext cx="2196257" cy="8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C1BC1F-7FD9-42D0-8B60-B39091F219DD}"/>
              </a:ext>
            </a:extLst>
          </p:cNvPr>
          <p:cNvSpPr txBox="1"/>
          <p:nvPr/>
        </p:nvSpPr>
        <p:spPr>
          <a:xfrm>
            <a:off x="986607" y="1203898"/>
            <a:ext cx="1037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*这里汇报社会工作、文体活动等参与情况。（注意汇报时间，要详略得当）</a:t>
            </a:r>
          </a:p>
        </p:txBody>
      </p:sp>
    </p:spTree>
    <p:extLst>
      <p:ext uri="{BB962C8B-B14F-4D97-AF65-F5344CB8AC3E}">
        <p14:creationId xmlns:p14="http://schemas.microsoft.com/office/powerpoint/2010/main" val="221194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1648" b="11648"/>
          <a:stretch>
            <a:fillRect/>
          </a:stretch>
        </p:blipFill>
        <p:spPr>
          <a:xfrm>
            <a:off x="5966085" y="0"/>
            <a:ext cx="6476996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reflection stA="78000" endPos="9000" dist="50800" dir="5400000" sy="-100000" algn="bl" rotWithShape="0"/>
            <a:softEdge rad="546100"/>
          </a:effectLst>
        </p:spPr>
      </p:pic>
      <p:sp>
        <p:nvSpPr>
          <p:cNvPr id="13" name="TextBox 12"/>
          <p:cNvSpPr txBox="1"/>
          <p:nvPr/>
        </p:nvSpPr>
        <p:spPr>
          <a:xfrm>
            <a:off x="1130623" y="2358035"/>
            <a:ext cx="9937104" cy="1069877"/>
          </a:xfrm>
          <a:prstGeom prst="rect">
            <a:avLst/>
          </a:prstGeom>
          <a:noFill/>
        </p:spPr>
        <p:txBody>
          <a:bodyPr wrap="square" lIns="91472" tIns="45736" rIns="91472" bIns="45736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2"/>
                </a:solidFill>
                <a:latin typeface="微软雅黑" panose="020B0503020204020204" pitchFamily="34" charset="-122"/>
                <a:cs typeface="+mn-cs"/>
                <a:sym typeface="+mn-ea"/>
              </a:rPr>
              <a:t>谢谢大家观看！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6405350"/>
            <a:ext cx="12198350" cy="461665"/>
          </a:xfrm>
          <a:prstGeom prst="rect">
            <a:avLst/>
          </a:prstGeom>
          <a:solidFill>
            <a:schemeClr val="bg1">
              <a:lumMod val="8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" y="12464"/>
            <a:ext cx="2196257" cy="8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80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93" y="6086719"/>
            <a:ext cx="2196257" cy="8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86F1358-B9FE-420F-8DEB-435DB9680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49462"/>
              </p:ext>
            </p:extLst>
          </p:nvPr>
        </p:nvGraphicFramePr>
        <p:xfrm>
          <a:off x="568497" y="1066580"/>
          <a:ext cx="10834158" cy="4552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1471">
                  <a:extLst>
                    <a:ext uri="{9D8B030D-6E8A-4147-A177-3AD203B41FA5}">
                      <a16:colId xmlns:a16="http://schemas.microsoft.com/office/drawing/2014/main" val="2183993189"/>
                    </a:ext>
                  </a:extLst>
                </a:gridCol>
                <a:gridCol w="3086628">
                  <a:extLst>
                    <a:ext uri="{9D8B030D-6E8A-4147-A177-3AD203B41FA5}">
                      <a16:colId xmlns:a16="http://schemas.microsoft.com/office/drawing/2014/main" val="1794594864"/>
                    </a:ext>
                  </a:extLst>
                </a:gridCol>
                <a:gridCol w="1561471">
                  <a:extLst>
                    <a:ext uri="{9D8B030D-6E8A-4147-A177-3AD203B41FA5}">
                      <a16:colId xmlns:a16="http://schemas.microsoft.com/office/drawing/2014/main" val="1551298491"/>
                    </a:ext>
                  </a:extLst>
                </a:gridCol>
                <a:gridCol w="2868748">
                  <a:extLst>
                    <a:ext uri="{9D8B030D-6E8A-4147-A177-3AD203B41FA5}">
                      <a16:colId xmlns:a16="http://schemas.microsoft.com/office/drawing/2014/main" val="388954637"/>
                    </a:ext>
                  </a:extLst>
                </a:gridCol>
                <a:gridCol w="1755840">
                  <a:extLst>
                    <a:ext uri="{9D8B030D-6E8A-4147-A177-3AD203B41FA5}">
                      <a16:colId xmlns:a16="http://schemas.microsoft.com/office/drawing/2014/main" val="2848432520"/>
                    </a:ext>
                  </a:extLst>
                </a:gridCol>
              </a:tblGrid>
              <a:tr h="6244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姓    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政治面貌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812822"/>
                  </a:ext>
                </a:extLst>
              </a:tr>
              <a:tr h="6244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    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导    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667591"/>
                  </a:ext>
                </a:extLst>
              </a:tr>
              <a:tr h="6244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研究方向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社会工作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338437"/>
                  </a:ext>
                </a:extLst>
              </a:tr>
              <a:tr h="6244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学业情况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841244"/>
                  </a:ext>
                </a:extLst>
              </a:tr>
              <a:tr h="6244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留学经历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00494"/>
                  </a:ext>
                </a:extLst>
              </a:tr>
              <a:tr h="14301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获得荣誉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altLang="zh-CN" sz="24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94116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5647449A-5452-448A-928D-6DEED41EB4EA}"/>
              </a:ext>
            </a:extLst>
          </p:cNvPr>
          <p:cNvSpPr txBox="1"/>
          <p:nvPr/>
        </p:nvSpPr>
        <p:spPr>
          <a:xfrm>
            <a:off x="567759" y="5711592"/>
            <a:ext cx="10371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 都可以调整，增加栏目或删减栏目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6160657-A405-4727-9E83-9AFF284E2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97" y="83394"/>
            <a:ext cx="10371418" cy="74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zh-CN" altLang="en-US" sz="4270" b="1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</a:t>
            </a:r>
          </a:p>
        </p:txBody>
      </p:sp>
    </p:spTree>
    <p:extLst>
      <p:ext uri="{BB962C8B-B14F-4D97-AF65-F5344CB8AC3E}">
        <p14:creationId xmlns:p14="http://schemas.microsoft.com/office/powerpoint/2010/main" val="248780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814070" y="117426"/>
            <a:ext cx="10763050" cy="74803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lIns="91469" tIns="45736" rIns="91469" bIns="45736">
            <a:spAutoFit/>
          </a:bodyPr>
          <a:lstStyle/>
          <a:p>
            <a:r>
              <a:rPr kumimoji="1" lang="zh-CN" altLang="en-US" sz="4270" b="1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科研与社会活动情况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636" y="1224903"/>
            <a:ext cx="10521077" cy="4548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/>
              <a:t>科研情况（就像申请表上那样简要的写）</a:t>
            </a:r>
          </a:p>
          <a:p>
            <a:pPr lvl="1"/>
            <a:r>
              <a:rPr lang="zh-CN" altLang="en-US" sz="1800" dirty="0"/>
              <a:t>代表作</a:t>
            </a:r>
            <a:endParaRPr lang="en-US" altLang="zh-CN" sz="1800" dirty="0"/>
          </a:p>
          <a:p>
            <a:pPr lvl="1"/>
            <a:r>
              <a:rPr lang="en-US" altLang="zh-CN" sz="1800" dirty="0"/>
              <a:t>SCI / SSCI /EI </a:t>
            </a:r>
            <a:r>
              <a:rPr lang="zh-CN" altLang="en-US" sz="1800" dirty="0"/>
              <a:t>期刊文章</a:t>
            </a:r>
            <a:endParaRPr lang="en-US" altLang="zh-CN" sz="1800" dirty="0"/>
          </a:p>
          <a:p>
            <a:pPr lvl="1"/>
            <a:r>
              <a:rPr lang="zh-CN" altLang="en-US" sz="1800" dirty="0"/>
              <a:t>项目</a:t>
            </a:r>
          </a:p>
          <a:p>
            <a:pPr lvl="1"/>
            <a:r>
              <a:rPr lang="zh-CN" altLang="en-US" sz="1800" dirty="0"/>
              <a:t>专利</a:t>
            </a:r>
          </a:p>
          <a:p>
            <a:pPr lvl="1"/>
            <a:r>
              <a:rPr lang="en-US" altLang="zh-CN" sz="1800" dirty="0"/>
              <a:t>…………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/>
              <a:t>社会活动情况（就像申请表上那样简要的写）</a:t>
            </a:r>
          </a:p>
          <a:p>
            <a:pPr lvl="1"/>
            <a:r>
              <a:rPr lang="zh-CN" altLang="en-US" sz="1800" dirty="0"/>
              <a:t>**年**月**日，**活动</a:t>
            </a:r>
          </a:p>
          <a:p>
            <a:pPr lvl="1"/>
            <a:r>
              <a:rPr lang="en-US" altLang="zh-CN" sz="1800" dirty="0"/>
              <a:t>……</a:t>
            </a:r>
          </a:p>
          <a:p>
            <a:endParaRPr lang="en-US" altLang="zh-CN" sz="2000" dirty="0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93" y="6086719"/>
            <a:ext cx="2196257" cy="8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C1BC1F-7FD9-42D0-8B60-B39091F219DD}"/>
              </a:ext>
            </a:extLst>
          </p:cNvPr>
          <p:cNvSpPr txBox="1"/>
          <p:nvPr/>
        </p:nvSpPr>
        <p:spPr>
          <a:xfrm>
            <a:off x="338535" y="5099214"/>
            <a:ext cx="117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*这页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可以简要的列出科研、社会活动等项目类别的参与情况。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*后面的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就根据这页列出的各项活动分别进行介绍。（注意汇报时间，要详略得当）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1648" b="11648"/>
          <a:stretch>
            <a:fillRect/>
          </a:stretch>
        </p:blipFill>
        <p:spPr>
          <a:xfrm>
            <a:off x="5966085" y="0"/>
            <a:ext cx="6476996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reflection stA="78000" endPos="9000" dist="50800" dir="5400000" sy="-100000" algn="bl" rotWithShape="0"/>
            <a:softEdge rad="546100"/>
          </a:effectLst>
        </p:spPr>
      </p:pic>
      <p:sp>
        <p:nvSpPr>
          <p:cNvPr id="13" name="TextBox 12"/>
          <p:cNvSpPr txBox="1"/>
          <p:nvPr/>
        </p:nvSpPr>
        <p:spPr>
          <a:xfrm>
            <a:off x="1130623" y="2358035"/>
            <a:ext cx="9937104" cy="1069877"/>
          </a:xfrm>
          <a:prstGeom prst="rect">
            <a:avLst/>
          </a:prstGeom>
          <a:noFill/>
        </p:spPr>
        <p:txBody>
          <a:bodyPr wrap="square" lIns="91472" tIns="45736" rIns="91472" bIns="45736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2"/>
                </a:solidFill>
                <a:latin typeface="微软雅黑" panose="020B0503020204020204" pitchFamily="34" charset="-122"/>
                <a:cs typeface="+mn-cs"/>
                <a:sym typeface="+mn-ea"/>
              </a:rPr>
              <a:t>科研情况介绍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6405350"/>
            <a:ext cx="12198350" cy="461665"/>
          </a:xfrm>
          <a:prstGeom prst="rect">
            <a:avLst/>
          </a:prstGeom>
          <a:solidFill>
            <a:schemeClr val="bg1">
              <a:lumMod val="8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" y="12464"/>
            <a:ext cx="2196257" cy="8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814070" y="117426"/>
            <a:ext cx="10763050" cy="74803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lIns="91469" tIns="45736" rIns="91469" bIns="45736">
            <a:spAutoFit/>
          </a:bodyPr>
          <a:lstStyle/>
          <a:p>
            <a:r>
              <a:rPr kumimoji="1" lang="zh-CN" altLang="en-US" sz="4270" b="1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代表作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636" y="1224903"/>
            <a:ext cx="10521077" cy="4548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/>
              <a:t>介绍研究背景、研究方法、研究意义、创新点。</a:t>
            </a:r>
          </a:p>
          <a:p>
            <a:endParaRPr lang="en-US" altLang="zh-CN" sz="2000" dirty="0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93" y="6086719"/>
            <a:ext cx="2196257" cy="8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C1BC1F-7FD9-42D0-8B60-B39091F219DD}"/>
              </a:ext>
            </a:extLst>
          </p:cNvPr>
          <p:cNvSpPr txBox="1"/>
          <p:nvPr/>
        </p:nvSpPr>
        <p:spPr>
          <a:xfrm>
            <a:off x="338535" y="5099214"/>
            <a:ext cx="1173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* 展示最能代表自己科研能力的一篇进行讲解，突出创新点和个人贡献。</a:t>
            </a:r>
          </a:p>
        </p:txBody>
      </p:sp>
    </p:spTree>
    <p:extLst>
      <p:ext uri="{BB962C8B-B14F-4D97-AF65-F5344CB8AC3E}">
        <p14:creationId xmlns:p14="http://schemas.microsoft.com/office/powerpoint/2010/main" val="175042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814070" y="117426"/>
            <a:ext cx="10763050" cy="74803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lIns="91469" tIns="45736" rIns="91469" bIns="45736">
            <a:spAutoFit/>
          </a:bodyPr>
          <a:lstStyle/>
          <a:p>
            <a:r>
              <a:rPr kumimoji="1" lang="en-US" altLang="zh-CN" sz="4270" b="1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 / SSCI /EI </a:t>
            </a:r>
            <a:r>
              <a:rPr kumimoji="1" lang="zh-CN" altLang="en-US" sz="4270" b="1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期刊文章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636" y="1224903"/>
            <a:ext cx="10521077" cy="4548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/>
              <a:t>如果时间有限，</a:t>
            </a:r>
            <a:r>
              <a:rPr lang="en-US" altLang="zh-CN" sz="2000" dirty="0"/>
              <a:t>e.g. </a:t>
            </a:r>
            <a:r>
              <a:rPr lang="zh-CN" altLang="en-US" sz="2000" dirty="0"/>
              <a:t>仅介绍研究背景、研究意义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/>
              <a:t>如果时间充裕，</a:t>
            </a:r>
            <a:r>
              <a:rPr lang="en-US" altLang="zh-CN" sz="2000" dirty="0"/>
              <a:t>e.g. </a:t>
            </a:r>
            <a:r>
              <a:rPr lang="zh-CN" altLang="en-US" sz="2000" dirty="0"/>
              <a:t>介绍研究背景、研究方法、研究意义</a:t>
            </a:r>
          </a:p>
          <a:p>
            <a:endParaRPr lang="en-US" altLang="zh-CN" sz="2000" dirty="0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93" y="6086719"/>
            <a:ext cx="2196257" cy="8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C1BC1F-7FD9-42D0-8B60-B39091F219DD}"/>
              </a:ext>
            </a:extLst>
          </p:cNvPr>
          <p:cNvSpPr txBox="1"/>
          <p:nvPr/>
        </p:nvSpPr>
        <p:spPr>
          <a:xfrm>
            <a:off x="338535" y="5099214"/>
            <a:ext cx="117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* 这里就展示一个期刊文章的具体介绍案例，其他类别的具体介绍大家可以自行发挥，关键就是根据答辩时间统筹安排介绍的详略程度。</a:t>
            </a:r>
          </a:p>
        </p:txBody>
      </p:sp>
    </p:spTree>
    <p:extLst>
      <p:ext uri="{BB962C8B-B14F-4D97-AF65-F5344CB8AC3E}">
        <p14:creationId xmlns:p14="http://schemas.microsoft.com/office/powerpoint/2010/main" val="50006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814070" y="117426"/>
            <a:ext cx="10763050" cy="74803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lIns="91469" tIns="45736" rIns="91469" bIns="45736">
            <a:spAutoFit/>
          </a:bodyPr>
          <a:lstStyle/>
          <a:p>
            <a:r>
              <a:rPr kumimoji="1" lang="zh-CN" altLang="en-US" sz="4270" b="1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其它科研活动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636" y="1224903"/>
            <a:ext cx="10521077" cy="4548800"/>
          </a:xfrm>
        </p:spPr>
        <p:txBody>
          <a:bodyPr/>
          <a:lstStyle/>
          <a:p>
            <a:pPr marL="0" indent="0">
              <a:buNone/>
            </a:pPr>
            <a:endParaRPr lang="en-US" altLang="zh-CN" sz="2000" dirty="0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93" y="6086719"/>
            <a:ext cx="2196257" cy="8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C1BC1F-7FD9-42D0-8B60-B39091F219DD}"/>
              </a:ext>
            </a:extLst>
          </p:cNvPr>
          <p:cNvSpPr txBox="1"/>
          <p:nvPr/>
        </p:nvSpPr>
        <p:spPr>
          <a:xfrm>
            <a:off x="814070" y="1224903"/>
            <a:ext cx="10521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* 这里用于展示参与的科研项目、学术竞赛、专利等其它科研活动的情况（注意汇报时间，要详略得当）</a:t>
            </a:r>
          </a:p>
        </p:txBody>
      </p:sp>
    </p:spTree>
    <p:extLst>
      <p:ext uri="{BB962C8B-B14F-4D97-AF65-F5344CB8AC3E}">
        <p14:creationId xmlns:p14="http://schemas.microsoft.com/office/powerpoint/2010/main" val="112367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814070" y="117426"/>
            <a:ext cx="10763050" cy="74803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lIns="91469" tIns="45736" rIns="91469" bIns="45736">
            <a:spAutoFit/>
          </a:bodyPr>
          <a:lstStyle/>
          <a:p>
            <a:r>
              <a:rPr kumimoji="1" lang="zh-CN" altLang="en-US" sz="4270" b="1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总结与展望</a:t>
            </a: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93" y="6086719"/>
            <a:ext cx="2196257" cy="8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C1BC1F-7FD9-42D0-8B60-B39091F219DD}"/>
              </a:ext>
            </a:extLst>
          </p:cNvPr>
          <p:cNvSpPr txBox="1"/>
          <p:nvPr/>
        </p:nvSpPr>
        <p:spPr>
          <a:xfrm>
            <a:off x="814070" y="1413570"/>
            <a:ext cx="996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* 可以写一些未来的研究规划</a:t>
            </a:r>
          </a:p>
        </p:txBody>
      </p:sp>
    </p:spTree>
    <p:extLst>
      <p:ext uri="{BB962C8B-B14F-4D97-AF65-F5344CB8AC3E}">
        <p14:creationId xmlns:p14="http://schemas.microsoft.com/office/powerpoint/2010/main" val="50119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0" t="11648" b="11648"/>
          <a:stretch>
            <a:fillRect/>
          </a:stretch>
        </p:blipFill>
        <p:spPr>
          <a:xfrm>
            <a:off x="5966085" y="0"/>
            <a:ext cx="6476996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effectLst>
            <a:reflection stA="78000" endPos="9000" dist="50800" dir="5400000" sy="-100000" algn="bl" rotWithShape="0"/>
            <a:softEdge rad="546100"/>
          </a:effectLst>
        </p:spPr>
      </p:pic>
      <p:sp>
        <p:nvSpPr>
          <p:cNvPr id="13" name="TextBox 12"/>
          <p:cNvSpPr txBox="1"/>
          <p:nvPr/>
        </p:nvSpPr>
        <p:spPr>
          <a:xfrm>
            <a:off x="1922711" y="2132798"/>
            <a:ext cx="8640960" cy="1069877"/>
          </a:xfrm>
          <a:prstGeom prst="rect">
            <a:avLst/>
          </a:prstGeom>
          <a:noFill/>
        </p:spPr>
        <p:txBody>
          <a:bodyPr wrap="square" lIns="91472" tIns="45736" rIns="91472" bIns="45736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chemeClr val="tx2"/>
                </a:solidFill>
                <a:latin typeface="微软雅黑" panose="020B0503020204020204" pitchFamily="34" charset="-122"/>
                <a:cs typeface="+mn-cs"/>
                <a:sym typeface="+mn-ea"/>
              </a:rPr>
              <a:t>社会活动情况介绍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6405350"/>
            <a:ext cx="12198350" cy="461665"/>
          </a:xfrm>
          <a:prstGeom prst="rect">
            <a:avLst/>
          </a:prstGeom>
          <a:solidFill>
            <a:schemeClr val="bg1">
              <a:lumMod val="85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" y="12464"/>
            <a:ext cx="2196257" cy="85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6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393</Words>
  <Application>Microsoft Office PowerPoint</Application>
  <PresentationFormat>自定义</PresentationFormat>
  <Paragraphs>55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Century Gothic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paulqq</cp:lastModifiedBy>
  <cp:revision>308</cp:revision>
  <dcterms:created xsi:type="dcterms:W3CDTF">2014-08-23T07:50:00Z</dcterms:created>
  <dcterms:modified xsi:type="dcterms:W3CDTF">2021-10-09T03:22:59Z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1D575EE30FAD4CBBAEE902B7B67AC545</vt:lpwstr>
  </property>
</Properties>
</file>